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13" r:id="rId2"/>
    <p:sldId id="2914" r:id="rId3"/>
    <p:sldId id="2915" r:id="rId4"/>
    <p:sldId id="2916" r:id="rId5"/>
    <p:sldId id="2917" r:id="rId6"/>
    <p:sldId id="2918" r:id="rId7"/>
    <p:sldId id="2919" r:id="rId8"/>
    <p:sldId id="2929" r:id="rId9"/>
    <p:sldId id="2921" r:id="rId10"/>
    <p:sldId id="2930" r:id="rId11"/>
    <p:sldId id="2923" r:id="rId12"/>
    <p:sldId id="292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15"/>
  </p:normalViewPr>
  <p:slideViewPr>
    <p:cSldViewPr snapToGrid="0">
      <p:cViewPr varScale="1">
        <p:scale>
          <a:sx n="128" d="100"/>
          <a:sy n="128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B890B-2C1B-AC4F-BCF0-CE3218C01B4D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CBEF-E56B-2848-B979-EF04F83D4BA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535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5773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6247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74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436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7088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6652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147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563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681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7692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8B444AA1-CCAC-DC4D-8F84-D66765A9FD07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57B5C8DA-62CC-7E45-8FD1-08D96B0BCD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CD50F989-9636-3845-8459-893F67BCEB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3CD0B0-C361-694D-89A2-2BCCDF203DA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215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08A9F1-7F89-46C7-0593-396AE0424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8CA692-0541-F689-6D91-49D73813C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66C6C-FDF5-9C47-DED3-9FF78E3E6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2DBCCB-C8F0-3AC8-404E-EC5E202E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62DB53-1270-3869-BBD4-178C97BF8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1272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34799-901D-F1B6-EB45-3882F1CA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3FB8B9-EEC7-876A-66A8-B4A2986AF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F5A159-DA48-3781-124A-FF1F211F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E98C99-2DCA-44A3-64C6-3831234A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296985-7D4E-964E-7D60-99BC2CF2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5087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BAF9BF-26D0-D9E4-3AEF-EAE59304F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7875D-54A3-C15A-39F8-5FD4DE353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A3FE7-F11C-617B-6229-E8A0C0B9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4290EE-A64F-3338-EF9F-AD755E92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1AC1A0-4ED3-F9F1-8E37-9674B4DCC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898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32E76-F50C-BE0E-5E34-F91182C12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5150BC-C9E6-2480-0772-37C586DD7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A830D-D313-0F0E-6281-7C476BD5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093150-4EF0-C935-F8DE-C43BEDDA5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36E2E-7819-5DA5-693F-CE6D2EC2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224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C4BC3-13B3-42AE-19BE-0F9BEB42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7B806E-08D4-A4DC-30D7-9F7A8F8FF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4C2067-5653-7037-F37B-6FB210A5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1BAC87-CA68-5F15-7DED-5B61B285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372C26-8BBD-4045-76C4-25D0986C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467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5842B-E7DD-D805-221A-C2A676C2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4F80BE-D516-9D85-8F27-E0AA7D337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D47222-DAD9-C519-989A-47D109E7C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2DC59F-E09F-3C1C-24A9-565EE940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C50527-DAC2-1CD0-B8F7-09D18D80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2C3A71-70D0-7FCD-19B8-0C05272DB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36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5A5BC6-0672-7937-F531-7AE733957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572FD-EC0F-66D9-5CF5-6F6CCD899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37B95D-CC07-A9EA-7F3A-0F0079021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ECED7A-9F06-F3A0-F8AF-C5363A97B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186A45-9D82-5B72-88A2-D81A75842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B87CAB-B6B5-96BD-0AD5-B6BC8319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A745FA4-AEE6-E08D-D7FE-3E72CA83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78F547-2D07-3E4F-E3E6-6A1C373F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7359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E1040C-BAED-B73B-6A5D-90C23E2A6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469029-174E-6250-7738-40FB99A71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0ACE0D-BD4C-0B46-0406-3DBEBA91F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660F0-40F6-674B-46C6-79ADC16D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026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8CC524-0136-C0E7-42A7-6BD0E5A1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E83E9F9-C2D4-3431-CFED-CBBC7ED6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7EC7B9-E206-9133-4728-A9B92307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984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9DE5F-21C3-822C-8431-11B4882A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1D4EAE-BF15-672D-8683-B5887D06B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875AF5-A8C3-FBB1-BB83-D12ED7230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B09BE-A330-74E0-1545-0E14C895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5C3308-50AD-BDA4-1201-037D0C13A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2A1349-B606-BABC-1081-CFD9BDF6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269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3C6739-6BD2-FC25-994B-EFAC752A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91D4981-92B0-A9FC-443C-F7F1E1E98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A36AC3-5914-09AB-E98D-B0BFB32A7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E767F1-6217-C9EE-326B-065962A3B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A7E8FA-DFF7-D3BC-35C6-D3D51A4E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EAB7C-47B4-33E4-86C9-3829C5D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3146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1BA9AD-948D-9098-DEA8-B4109F0A1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17C932-3938-DA20-E260-D24F4FA5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86615-BF90-50B7-508B-5FDC54E25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8A0A-6D4D-0345-9279-8FCCB9AAB76E}" type="datetimeFigureOut">
              <a:rPr kumimoji="1" lang="zh-CN" altLang="en-US" smtClean="0"/>
              <a:t>2026/3/28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3A1E3-77A9-5C3E-BDD7-D36E24141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5E1B0-B55F-5A62-A21F-A77639D04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222-492D-9642-B416-E5270FB4697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755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Flanker </a:t>
            </a:r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抑制控制和注意力测试 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F1D0DF1-FD5F-E3AF-24FA-463D35F59F02}"/>
              </a:ext>
            </a:extLst>
          </p:cNvPr>
          <p:cNvSpPr txBox="1"/>
          <p:nvPr/>
        </p:nvSpPr>
        <p:spPr>
          <a:xfrm>
            <a:off x="836914" y="1259395"/>
            <a:ext cx="5274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Flanker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任务同时测量参与者的注意力和抑制控制。该测试要求参与者将注意力集中在目标刺激上，同时抑制对干扰刺激（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flankers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）的注意力。有时中间刺激与干扰刺激指向相同的方向（一致），有时指向相反的方向（不一致）。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836913" y="3798112"/>
            <a:ext cx="52743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练习部分：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次（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反），答对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个及以上，进入正式实验，否则增加两轮练习，若在第三次中仍未达到标准，则退出实验；正误均有音频反馈，答错则高亮正确答案，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5s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后没有反应则提示“请选择一个按键”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正式实验：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20trials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（每次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incongruent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前面有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1-3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congruent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，比例大概在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13:7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5A2F06EA-8ABC-975F-EF67-AAAAECFA3A21}"/>
              </a:ext>
            </a:extLst>
          </p:cNvPr>
          <p:cNvSpPr txBox="1"/>
          <p:nvPr/>
        </p:nvSpPr>
        <p:spPr>
          <a:xfrm>
            <a:off x="836913" y="3428780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实验设计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79667C3-8990-93DA-CA8B-68ACFAD54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90" y="1944467"/>
            <a:ext cx="5274310" cy="29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10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N-Back </a:t>
            </a:r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测试 </a:t>
            </a: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1D039DDA-24AB-3951-F512-B572B2B11BCA}"/>
              </a:ext>
            </a:extLst>
          </p:cNvPr>
          <p:cNvSpPr txBox="1"/>
          <p:nvPr/>
        </p:nvSpPr>
        <p:spPr>
          <a:xfrm>
            <a:off x="836913" y="3851756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结果表格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最相关的几列如右边所示</a:t>
            </a: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357C14-567C-0CF3-ACB2-E77BADF8C552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计分方式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2D28D49-0B45-CC20-976A-324DCCF512F5}"/>
              </a:ext>
            </a:extLst>
          </p:cNvPr>
          <p:cNvSpPr txBox="1"/>
          <p:nvPr/>
        </p:nvSpPr>
        <p:spPr>
          <a:xfrm>
            <a:off x="5273571" y="1039800"/>
            <a:ext cx="630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N-Back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任务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的计分方式通常基于反应时间和正确率，具体可以关注以下几个方面：</a:t>
            </a:r>
          </a:p>
          <a:p>
            <a:pPr indent="267970" algn="just"/>
            <a:r>
              <a:rPr lang="zh-CN" altLang="zh-CN" sz="1600" b="1" kern="100" dirty="0">
                <a:solidFill>
                  <a:srgbClr val="C00000"/>
                </a:solidFill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正确率：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计算参与者在任务中的正确回答比例。</a:t>
            </a:r>
          </a:p>
          <a:p>
            <a:pPr indent="267970" algn="just"/>
            <a:r>
              <a:rPr lang="zh-CN" altLang="zh-CN" sz="1600" b="1" kern="100" dirty="0">
                <a:solidFill>
                  <a:srgbClr val="C00000"/>
                </a:solidFill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反应时间：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计算参与者在任务中的平均反应时间。只计算正确试次的反应时间，且反应时间必须大于或等于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毫秒，且不超过个体平均反应时间的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个标准差。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0E45F34-AC3A-356F-71F7-BE3D57AB2C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4" y="1602906"/>
            <a:ext cx="3458887" cy="21400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E00452-25DA-E6D4-4271-22353A384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1" y="4369339"/>
            <a:ext cx="4015844" cy="1776548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E9A05CFB-D0A4-37A2-069E-CD7F5E5D163D}"/>
              </a:ext>
            </a:extLst>
          </p:cNvPr>
          <p:cNvSpPr txBox="1"/>
          <p:nvPr/>
        </p:nvSpPr>
        <p:spPr>
          <a:xfrm>
            <a:off x="5280724" y="3063142"/>
            <a:ext cx="66272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>
                <a:ea typeface="SimHei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timuli: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每一试次呈现的刺激；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a typeface="SimHei" panose="02010609060101010101" pitchFamily="49" charset="-122"/>
                <a:cs typeface="Arial" panose="020B0604020202020204" pitchFamily="34" charset="0"/>
              </a:rPr>
              <a:t>e</a:t>
            </a: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xp_corr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正确率列表，每一试次的正确率会加入到列表的最前端；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a typeface="SimHei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rac_feedb_text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正误反馈；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prac_key_resp.keys: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被试按键；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prac_key_resp.corr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每一试次的正确率（正式实验的正确率请见表格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【</a:t>
            </a: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key_resp.corr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】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列）；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cond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实验条件（相同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不同）；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correctAns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正确答案；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prac_key_resp.rt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每一试次的反应时（正式实验的反应时请见表格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【</a:t>
            </a:r>
            <a:r>
              <a:rPr lang="en" altLang="zh-CN" sz="16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key_resp.rt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】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列）</a:t>
            </a:r>
          </a:p>
          <a:p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 </a:t>
            </a:r>
          </a:p>
          <a:p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注：数据分析时需剔除每个</a:t>
            </a:r>
            <a:r>
              <a:rPr lang="e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的最前面两个试次（因为不需要做反应）。</a:t>
            </a:r>
          </a:p>
        </p:txBody>
      </p:sp>
      <p:sp>
        <p:nvSpPr>
          <p:cNvPr id="15" name="文本框 7">
            <a:extLst>
              <a:ext uri="{FF2B5EF4-FFF2-40B4-BE49-F238E27FC236}">
                <a16:creationId xmlns:a16="http://schemas.microsoft.com/office/drawing/2014/main" id="{6DD9A731-FD34-7B1C-8CCF-27840B53D3A2}"/>
              </a:ext>
            </a:extLst>
          </p:cNvPr>
          <p:cNvSpPr txBox="1"/>
          <p:nvPr/>
        </p:nvSpPr>
        <p:spPr>
          <a:xfrm>
            <a:off x="836913" y="1235725"/>
            <a:ext cx="358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Working</a:t>
            </a:r>
            <a:r>
              <a:rPr kumimoji="1" lang="en-US" altLang="zh-CN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memory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b="1" dirty="0">
                <a:solidFill>
                  <a:prstClr val="black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N-Back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</a:t>
            </a:r>
          </a:p>
        </p:txBody>
      </p:sp>
    </p:spTree>
    <p:extLst>
      <p:ext uri="{BB962C8B-B14F-4D97-AF65-F5344CB8AC3E}">
        <p14:creationId xmlns:p14="http://schemas.microsoft.com/office/powerpoint/2010/main" val="268785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词语配对联想学习测试 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609600" y="1220384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609600" y="1589716"/>
            <a:ext cx="5198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该测验有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对词，每个词由两个字组成，包括容易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成对联想词间有关系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和困难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成对词间无逻辑关系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成对词各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对，容易联想包括反义词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如困难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容易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、同类词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如太阳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月亮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和从属词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如牲口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马车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各两对</a:t>
            </a:r>
            <a:r>
              <a:rPr lang="zh-CN" altLang="en-US" kern="100" dirty="0">
                <a:ea typeface="SimHei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困难联想包括具体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具体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如西瓜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衣服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、抽象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具体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如勇敢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电灯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和抽象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抽象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光明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服从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成对词各两对，用以检查对不同成对词的学习记忆情况。</a:t>
            </a:r>
          </a:p>
          <a:p>
            <a:pPr indent="266700"/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每对词以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的速度播放，两对词之间间隔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zh-CN" altLang="e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对词随机排列，共播放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遍，即被试有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次学习机会，但每遍播放的顺序不一样。每播放完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遍，实验程序播放每对词的前面一个词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即线索词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，要求被试答出后面一个词来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即反应词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，使用</a:t>
            </a:r>
            <a:r>
              <a:rPr lang="en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Psychopy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中的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Microphone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控件录音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本地运行的录音文件扩展名为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wav</a:t>
            </a:r>
            <a:r>
              <a:rPr lang="zh-CN" altLang="e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在线实验的录音文件扩展名为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en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webm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</p:txBody>
      </p:sp>
      <p:sp>
        <p:nvSpPr>
          <p:cNvPr id="8" name="文本框 2">
            <a:extLst>
              <a:ext uri="{FF2B5EF4-FFF2-40B4-BE49-F238E27FC236}">
                <a16:creationId xmlns:a16="http://schemas.microsoft.com/office/drawing/2014/main" id="{2FCE2E6B-29B5-C58C-9F8C-728CD38D0DF3}"/>
              </a:ext>
            </a:extLst>
          </p:cNvPr>
          <p:cNvSpPr txBox="1"/>
          <p:nvPr/>
        </p:nvSpPr>
        <p:spPr>
          <a:xfrm>
            <a:off x="6096000" y="1220384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计分方式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3F035A78-3F07-7F74-C6AB-26ADA3BE654A}"/>
              </a:ext>
            </a:extLst>
          </p:cNvPr>
          <p:cNvSpPr txBox="1"/>
          <p:nvPr/>
        </p:nvSpPr>
        <p:spPr>
          <a:xfrm>
            <a:off x="6096000" y="1589716"/>
            <a:ext cx="5990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分为容易、困难以及两者之和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种分数，每遍播放完后容易的词答对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0.5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分，满分为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</a:t>
            </a:r>
            <a:r>
              <a:rPr lang="zh-CN" altLang="en-US" kern="100" dirty="0">
                <a:ea typeface="SimHei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困难的词答对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个计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分，满分为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分。分别计算每遍回忆的容易词对分数、困难词对分数以及两者之和，总分为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次回忆的得分总和，满分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27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分。</a:t>
            </a:r>
            <a:r>
              <a:rPr lang="zh-CN" altLang="zh-CN" sz="1800" i="1" u="sng" kern="100" dirty="0"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计分时，需根据被试回答的录音文件，对照表</a:t>
            </a:r>
            <a:r>
              <a:rPr lang="en-US" altLang="zh-CN" sz="1800" i="1" u="sng" kern="100" dirty="0"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1800" i="1" u="sng" kern="100" dirty="0">
                <a:solidFill>
                  <a:srgbClr val="FF0000"/>
                </a:solidFill>
                <a:effectLst/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，人工手动计分</a:t>
            </a:r>
            <a:endParaRPr lang="zh-CN" altLang="zh-CN" sz="1800" kern="100" dirty="0">
              <a:effectLst/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6E11F57-EC52-C832-B9D0-D74FC09BE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45" y="4076588"/>
            <a:ext cx="5274310" cy="210121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997781-6874-8C9C-C3A5-F0CADD6FBF36}"/>
              </a:ext>
            </a:extLst>
          </p:cNvPr>
          <p:cNvSpPr txBox="1"/>
          <p:nvPr/>
        </p:nvSpPr>
        <p:spPr>
          <a:xfrm>
            <a:off x="6096000" y="6294314"/>
            <a:ext cx="6100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prompt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列记录了每遍回忆时的线索词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677AF92A-1DC5-D035-41F6-380BBB206029}"/>
              </a:ext>
            </a:extLst>
          </p:cNvPr>
          <p:cNvSpPr txBox="1"/>
          <p:nvPr/>
        </p:nvSpPr>
        <p:spPr>
          <a:xfrm>
            <a:off x="6095999" y="3528708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结果表格</a:t>
            </a:r>
          </a:p>
        </p:txBody>
      </p:sp>
    </p:spTree>
    <p:extLst>
      <p:ext uri="{BB962C8B-B14F-4D97-AF65-F5344CB8AC3E}">
        <p14:creationId xmlns:p14="http://schemas.microsoft.com/office/powerpoint/2010/main" val="147491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12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词语配对联想学习测试 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7686701" y="706431"/>
            <a:ext cx="4368014" cy="610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1800" b="1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N7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：容易总得分：</a:t>
            </a:r>
            <a:r>
              <a:rPr lang="en-US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N1+N3+N5</a:t>
            </a:r>
            <a:r>
              <a:rPr lang="zh-CN" altLang="zh-CN" sz="1800" kern="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（满分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altLang="zh-CN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N8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：困难总得分：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N2+N4+N6: _____________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（满分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分）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N9: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得分总和：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_____________(N7+N8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，满分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3350" indent="200025">
              <a:lnSpc>
                <a:spcPct val="150000"/>
              </a:lnSpc>
              <a:spcAft>
                <a:spcPts val="600"/>
              </a:spcAft>
            </a:pP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全部回忆结束后，询问被试：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请问您刚才是用什么方法记忆的？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如果被试说不出，举一个被试记忆成功的困难联想的例子：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比如西瓜和衣服，您用了什么方法么？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根据受试者的回答判断其是采用了机械记忆还是利用了记忆策略。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N10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记忆方法：</a:t>
            </a:r>
            <a:r>
              <a:rPr lang="en-US" altLang="zh-CN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133350" indent="200025">
              <a:lnSpc>
                <a:spcPct val="150000"/>
              </a:lnSpc>
              <a:spcAft>
                <a:spcPts val="600"/>
              </a:spcAft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机械记忆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2 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采用策略通过建立联系进行记忆</a:t>
            </a:r>
            <a:endParaRPr lang="zh-CN" altLang="zh-CN" sz="1800" kern="10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CBCA8B1-8FCC-4C1F-3CBB-37FD41F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41" y="-42"/>
            <a:ext cx="7599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6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Flanker </a:t>
            </a:r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抑制控制和注意力测试 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:a16="http://schemas.microsoft.com/office/drawing/2014/main" id="{303EFDE2-D52A-FF69-4AE9-0B88D1160E4A}"/>
              </a:ext>
            </a:extLst>
          </p:cNvPr>
          <p:cNvSpPr txBox="1"/>
          <p:nvPr/>
        </p:nvSpPr>
        <p:spPr>
          <a:xfrm>
            <a:off x="836913" y="1295969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Attention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Flanker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</a:t>
            </a: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DEBE0DC7-7215-200C-258A-5AE063E46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13" y="1783038"/>
            <a:ext cx="3242863" cy="1825039"/>
          </a:xfrm>
          <a:prstGeom prst="rect">
            <a:avLst/>
          </a:prstGeom>
        </p:spPr>
      </p:pic>
      <p:sp>
        <p:nvSpPr>
          <p:cNvPr id="16" name="文本框 6">
            <a:extLst>
              <a:ext uri="{FF2B5EF4-FFF2-40B4-BE49-F238E27FC236}">
                <a16:creationId xmlns:a16="http://schemas.microsoft.com/office/drawing/2014/main" id="{85B28FF5-3E61-7A5E-5AA8-79555D1420C9}"/>
              </a:ext>
            </a:extLst>
          </p:cNvPr>
          <p:cNvSpPr txBox="1"/>
          <p:nvPr/>
        </p:nvSpPr>
        <p:spPr>
          <a:xfrm>
            <a:off x="4845412" y="994956"/>
            <a:ext cx="6110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Flanker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任务的计分方式通常基于反应时间和正确率，具体可以关注以下几个方面：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正确率：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计算一致和不一致条件下的正确回答比例。干扰效应通常会导致错误率增加。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反应时间：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计算一致和不一致条件下的平均反应时间。干扰效应往往会延长反应时间。在每种条件下只计算正确试次的反应时间，且反应时间必须大于或等于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100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毫秒，且不超过个体平均反应时间的</a:t>
            </a:r>
            <a:r>
              <a:rPr kumimoji="1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个标准差。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干扰效应：</a:t>
            </a:r>
            <a:r>
              <a: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比较一致和不一致条件下的表现差异。显著的反应时间延迟或错误率增加可以表示干扰效应。较少受干扰影响的表现可以指示较好的注意力控制能力。</a:t>
            </a: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1D039DDA-24AB-3951-F512-B572B2B11BCA}"/>
              </a:ext>
            </a:extLst>
          </p:cNvPr>
          <p:cNvSpPr txBox="1"/>
          <p:nvPr/>
        </p:nvSpPr>
        <p:spPr>
          <a:xfrm>
            <a:off x="836913" y="3766064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结果表格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最相关的几列如右边所示</a:t>
            </a: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09084162-8D51-AD90-A8D2-D565B7B7A372}"/>
              </a:ext>
            </a:extLst>
          </p:cNvPr>
          <p:cNvSpPr txBox="1"/>
          <p:nvPr/>
        </p:nvSpPr>
        <p:spPr>
          <a:xfrm>
            <a:off x="4845413" y="4293383"/>
            <a:ext cx="61103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ISI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：注视点时长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type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：试次类型，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exercise=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练习试次，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formal=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正式实验试次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condition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：实验条件，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congruent=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箭头方向一致，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incongruent=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箭头方向不一致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key_resp_2.corr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：正确率，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1=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正确，</a:t>
            </a: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0=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错误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dirty="0">
                <a:ea typeface="SimHei" panose="02010609060101010101" pitchFamily="49" charset="-122"/>
                <a:cs typeface="Arial" panose="020B0604020202020204" pitchFamily="34" charset="0"/>
              </a:rPr>
              <a:t>key_resp_2.rt</a:t>
            </a:r>
            <a:r>
              <a:rPr kumimoji="1"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：反应时（单位：秒）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357C14-567C-0CF3-ACB2-E77BADF8C552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计分方式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38C8009-1FE7-3070-0EE6-FFCDF2838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2" y="4293383"/>
            <a:ext cx="3242863" cy="19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维度变化卡片分类测试 </a:t>
            </a:r>
            <a:r>
              <a:rPr lang="en-US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DCCS</a:t>
            </a:r>
            <a:endParaRPr lang="zh-CN" altLang="en-US" sz="4000" b="1" kern="0" dirty="0">
              <a:solidFill>
                <a:prstClr val="white"/>
              </a:solidFill>
              <a:latin typeface="Arial"/>
              <a:ea typeface="黑体" panose="02010609060101010101" pitchFamily="49" charset="-122"/>
              <a:cs typeface="Arial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F1D0DF1-FD5F-E3AF-24FA-463D35F59F02}"/>
              </a:ext>
            </a:extLst>
          </p:cNvPr>
          <p:cNvSpPr txBox="1"/>
          <p:nvPr/>
        </p:nvSpPr>
        <p:spPr>
          <a:xfrm>
            <a:off x="836914" y="1259395"/>
            <a:ext cx="5274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DCCS</a:t>
            </a:r>
            <a:r>
              <a:rPr lang="zh-CN" altLang="en-US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是一种衡量认知灵活性和执行功能的任务。该测试要求参与者将一系列测试卡片与目标卡片进行匹配，这些测试卡片上的图像在两个维度（例如颜色和形状）上有所不同。要求参与者首先根据一个维度（例如，颜色）进行选择，在完成一系列试次后，改变匹配的维度。在任务过程中，会要求参与者在两个维度之间切换，这要求他们抑制先前的匹配策略，并根据新的维度进行分类。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836913" y="3798112"/>
            <a:ext cx="5274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练习部分：一轮练习有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次，练习成功要求做对四次中的三次，如果失败，练习环节最多重复三轮，若在仍未达到标准，则退出实验。形状匹配和颜色匹配分别有一个练习，练习环节正误均有反馈。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正式实验：颜色匹配和形状匹配混合出现，共</a:t>
            </a:r>
            <a:r>
              <a:rPr lang="en-US" altLang="zh-CN" sz="16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15 trials</a:t>
            </a:r>
            <a:endParaRPr lang="zh-CN" altLang="zh-CN" sz="16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5A2F06EA-8ABC-975F-EF67-AAAAECFA3A21}"/>
              </a:ext>
            </a:extLst>
          </p:cNvPr>
          <p:cNvSpPr txBox="1"/>
          <p:nvPr/>
        </p:nvSpPr>
        <p:spPr>
          <a:xfrm>
            <a:off x="836913" y="3428780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实验设计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A6615FA-B4DD-5C60-2E82-5FAD9EEC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90" y="1878110"/>
            <a:ext cx="5274310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1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维度变化卡片分类测试 </a:t>
            </a:r>
            <a:r>
              <a:rPr lang="en-US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DCCS</a:t>
            </a:r>
            <a:endParaRPr lang="zh-CN" altLang="en-US" sz="4000" b="1" kern="0" dirty="0">
              <a:solidFill>
                <a:prstClr val="white"/>
              </a:solidFill>
              <a:latin typeface="Arial"/>
              <a:ea typeface="黑体" panose="02010609060101010101" pitchFamily="49" charset="-122"/>
              <a:cs typeface="Arial"/>
            </a:endParaRPr>
          </a:p>
        </p:txBody>
      </p:sp>
      <p:sp>
        <p:nvSpPr>
          <p:cNvPr id="16" name="文本框 6">
            <a:extLst>
              <a:ext uri="{FF2B5EF4-FFF2-40B4-BE49-F238E27FC236}">
                <a16:creationId xmlns:a16="http://schemas.microsoft.com/office/drawing/2014/main" id="{85B28FF5-3E61-7A5E-5AA8-79555D1420C9}"/>
              </a:ext>
            </a:extLst>
          </p:cNvPr>
          <p:cNvSpPr txBox="1"/>
          <p:nvPr/>
        </p:nvSpPr>
        <p:spPr>
          <a:xfrm>
            <a:off x="4845413" y="778137"/>
            <a:ext cx="6110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DCCS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任务通常包括两种任务条件：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任务条件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分类维度与先前试次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相同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，如连续按颜色维度将测试卡片与目标卡片进行匹配。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任务条件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分类维度与先前试次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不同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，如由按颜色进行匹配切换为按形状进行匹配。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 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DCCS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任务的计分方式通常基于反应时间和正确率，计分时先将全部试次整理为上述两种任务条件（维度相同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不同），具体可以关注以下几个方面：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正确率：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计算参与者在每种任务条件下的正确回答比例。任务切换通常会导致错误率增加。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反应时间：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计算每种任务条件下的平均反应时间。任务切换往往会延长反应时间。在每种条件下只计算正确试次的反应时间，且反应时间必须大于或等于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100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毫秒，且不超过个体平均反应时间的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个标准差。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切换成本：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测量任务切换前后的表现差异。显著的反应时间延迟或错误率增加可以表示切换成本。切换成本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=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维度不同条件的正确率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反应时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维度相同条件的正确率</a:t>
            </a: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/</a:t>
            </a: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反应时。</a:t>
            </a: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1D039DDA-24AB-3951-F512-B572B2B11BCA}"/>
              </a:ext>
            </a:extLst>
          </p:cNvPr>
          <p:cNvSpPr txBox="1"/>
          <p:nvPr/>
        </p:nvSpPr>
        <p:spPr>
          <a:xfrm>
            <a:off x="836913" y="3766064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结果表格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最相关的几列如右边所示</a:t>
            </a: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09084162-8D51-AD90-A8D2-D565B7B7A372}"/>
              </a:ext>
            </a:extLst>
          </p:cNvPr>
          <p:cNvSpPr txBox="1"/>
          <p:nvPr/>
        </p:nvSpPr>
        <p:spPr>
          <a:xfrm>
            <a:off x="4845413" y="4628729"/>
            <a:ext cx="63631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key_resp_3.corr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：形状匹配练习试次的正确率，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1=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正确，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0=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错误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key_resp_3.rt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：形状匹配练习试次的反应时（单位：秒）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key_resp_12.corr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：颜色匹配练习试次的正确率，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1=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正确，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0=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错误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key_resp_12.rt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：颜色匹配练习试次的反应时（单位：秒）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key_resp_13.corr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：正式实验试次的正确率，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1=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正确，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0=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错误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key_resp_13.rt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：正式实验试次的反应时（单位：秒）</a:t>
            </a:r>
          </a:p>
          <a:p>
            <a:pPr marL="285750" lvl="0" indent="-2857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cue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：正式实验试次类型，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SHAPE=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形状匹配试次，</a:t>
            </a:r>
            <a:r>
              <a:rPr kumimoji="1" lang="en-US" altLang="zh-CN" sz="1400" dirty="0">
                <a:ea typeface="SimHei" panose="02010609060101010101" pitchFamily="49" charset="-122"/>
                <a:cs typeface="Arial" panose="020B0604020202020204" pitchFamily="34" charset="0"/>
              </a:rPr>
              <a:t>COLOR=</a:t>
            </a:r>
            <a:r>
              <a:rPr kumimoji="1" lang="zh-CN" altLang="en-US" sz="1400" dirty="0">
                <a:ea typeface="SimHei" panose="02010609060101010101" pitchFamily="49" charset="-122"/>
                <a:cs typeface="Arial" panose="020B0604020202020204" pitchFamily="34" charset="0"/>
              </a:rPr>
              <a:t>颜色匹配试次</a:t>
            </a: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357C14-567C-0CF3-ACB2-E77BADF8C552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计分方式</a:t>
            </a: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B3A6698E-08DE-ADAC-7AC4-C98BF9D28EA0}"/>
              </a:ext>
            </a:extLst>
          </p:cNvPr>
          <p:cNvSpPr txBox="1"/>
          <p:nvPr/>
        </p:nvSpPr>
        <p:spPr>
          <a:xfrm>
            <a:off x="836913" y="1235725"/>
            <a:ext cx="3575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Executive function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DCCS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任务</a:t>
            </a: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013FA0D0-7304-2FB8-266D-E851F2F73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13" y="1763044"/>
            <a:ext cx="3242863" cy="1881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14634E5-3DB4-60B8-D992-00A29BAEAD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2" y="4317567"/>
            <a:ext cx="3242863" cy="1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语音流畅性测试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F1D0DF1-FD5F-E3AF-24FA-463D35F59F02}"/>
              </a:ext>
            </a:extLst>
          </p:cNvPr>
          <p:cNvSpPr txBox="1"/>
          <p:nvPr/>
        </p:nvSpPr>
        <p:spPr>
          <a:xfrm>
            <a:off x="821689" y="1535146"/>
            <a:ext cx="54751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共包含两个 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，第一个 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 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要求被试尽可能快、尽可能多地说出以“</a:t>
            </a: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yi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音开头的词</a:t>
            </a:r>
            <a:r>
              <a:rPr lang="zh-CN" altLang="en-US" kern="100" dirty="0">
                <a:ea typeface="SimHei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第二个 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 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要求被试尽可能快、尽可能多地说出以“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fa”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音开头的词。 </a:t>
            </a:r>
            <a:endParaRPr lang="en-US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indent="266700"/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对回答的词语字数不作限制，例如可以是二字词语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如“一对”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，也可以是三字词语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如“一个人”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、四字词语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如“一生一世”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；组词满足音节相同即可，音调可以不同，例如“发呆”“发带”。 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821689" y="4119222"/>
            <a:ext cx="527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记分规则</a:t>
            </a:r>
            <a:r>
              <a:rPr lang="en-US" altLang="zh-CN" sz="18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统计</a:t>
            </a:r>
            <a:r>
              <a:rPr lang="zh-CN" altLang="en-US" sz="18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一分钟以内正确的反应词的个数。 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1147D58-0A69-4849-913F-CA14D8638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048" y="1568452"/>
            <a:ext cx="5196901" cy="324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52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语义流畅性测试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9F1D0DF1-FD5F-E3AF-24FA-463D35F59F02}"/>
              </a:ext>
            </a:extLst>
          </p:cNvPr>
          <p:cNvSpPr txBox="1"/>
          <p:nvPr/>
        </p:nvSpPr>
        <p:spPr>
          <a:xfrm>
            <a:off x="836913" y="1406637"/>
            <a:ext cx="5115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400"/>
            <a:r>
              <a:rPr lang="zh-CN" altLang="en-US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共包含两个 </a:t>
            </a:r>
            <a:r>
              <a:rPr lang="en" altLang="zh-CN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en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en-US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第一个 </a:t>
            </a:r>
            <a:r>
              <a:rPr lang="en" altLang="zh-CN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 </a:t>
            </a:r>
            <a:r>
              <a:rPr lang="zh-CN" altLang="en-US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要求被试尽可能快、尽可能多地说出动物名称词</a:t>
            </a:r>
            <a:r>
              <a:rPr lang="zh-CN" altLang="en-US" dirty="0">
                <a:ea typeface="SimHei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zh-CN" altLang="en-US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第二个 </a:t>
            </a:r>
            <a:r>
              <a:rPr lang="en" altLang="zh-CN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 </a:t>
            </a:r>
            <a:r>
              <a:rPr lang="zh-CN" altLang="en-US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要求被试尽可能快、尽可能多地说出食物名称词。 </a:t>
            </a:r>
            <a:endParaRPr lang="zh-CN" altLang="en-US" dirty="0"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836913" y="3798112"/>
            <a:ext cx="527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记分规则</a:t>
            </a:r>
            <a:r>
              <a:rPr lang="en-US" altLang="zh-CN" sz="1800" b="1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: 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统计</a:t>
            </a:r>
            <a:r>
              <a:rPr lang="zh-CN" altLang="en-US" sz="18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一分钟以内正确的反应词的个数。 </a:t>
            </a: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830D77-C78F-F490-4609-9D6C026D7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880" y="1526782"/>
            <a:ext cx="5195520" cy="32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01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模式比较处理速度测试 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6447742" y="1276033"/>
            <a:ext cx="52743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首先呈现一个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“+”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注视点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1000ms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，然后呈现刺激，刺激为两张包含八个点的图案，在屏幕左右两边同时呈现，要求被试判断两张图案是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相同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还是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不同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，并按键反应。待被试做出按键反应后刺激消失，接着呈现下一试次。</a:t>
            </a:r>
          </a:p>
          <a:p>
            <a:pPr indent="266700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练习实验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12 trials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，正确率需达到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60%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才能够进入正式实验，练习实验每个试次提供正误反馈，反馈呈现时间为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1000ms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；每个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结束后提供这一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的平均正确率和反应时反馈，反馈呈现时间为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1000ms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indent="266700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正式实验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12 trials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为一个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，共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4 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，试次后无正误反馈；每个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结束后提供这一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的平均正确率和反应时反馈，反馈呈现时间为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1000ms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pPr indent="266700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实验结束后自动下载数据。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BE2FFA3-7178-E945-4946-8573CFE26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3" y="2398205"/>
            <a:ext cx="5278499" cy="3200400"/>
          </a:xfrm>
          <a:prstGeom prst="rect">
            <a:avLst/>
          </a:prstGeom>
        </p:spPr>
      </p:pic>
      <p:sp>
        <p:nvSpPr>
          <p:cNvPr id="13" name="文本框 6">
            <a:extLst>
              <a:ext uri="{FF2B5EF4-FFF2-40B4-BE49-F238E27FC236}">
                <a16:creationId xmlns:a16="http://schemas.microsoft.com/office/drawing/2014/main" id="{A6C6B3A6-E81E-C975-19BE-18447AFAF462}"/>
              </a:ext>
            </a:extLst>
          </p:cNvPr>
          <p:cNvSpPr txBox="1"/>
          <p:nvPr/>
        </p:nvSpPr>
        <p:spPr>
          <a:xfrm>
            <a:off x="836914" y="1259395"/>
            <a:ext cx="5132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zh-CN" altLang="zh-CN" sz="1800" kern="100" dirty="0">
                <a:effectLst/>
                <a:latin typeface="SimHei" panose="02010609060101010101" pitchFamily="49" charset="-122"/>
                <a:ea typeface="SimHei" panose="02010609060101010101" pitchFamily="49" charset="-122"/>
              </a:rPr>
              <a:t>模式比较处理速度测试被用来测量处理速度，属于空间能力的一个方面。该测试要求参与者快速比较一对图案，并判断它们是否相同或不同。</a:t>
            </a:r>
          </a:p>
        </p:txBody>
      </p:sp>
      <p:sp>
        <p:nvSpPr>
          <p:cNvPr id="15" name="文本框 2">
            <a:extLst>
              <a:ext uri="{FF2B5EF4-FFF2-40B4-BE49-F238E27FC236}">
                <a16:creationId xmlns:a16="http://schemas.microsoft.com/office/drawing/2014/main" id="{389E9FAD-E579-65FD-A37D-75C286B1B12A}"/>
              </a:ext>
            </a:extLst>
          </p:cNvPr>
          <p:cNvSpPr txBox="1"/>
          <p:nvPr/>
        </p:nvSpPr>
        <p:spPr>
          <a:xfrm>
            <a:off x="6589255" y="906701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实验设计</a:t>
            </a:r>
          </a:p>
        </p:txBody>
      </p:sp>
    </p:spTree>
    <p:extLst>
      <p:ext uri="{BB962C8B-B14F-4D97-AF65-F5344CB8AC3E}">
        <p14:creationId xmlns:p14="http://schemas.microsoft.com/office/powerpoint/2010/main" val="336901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模式比较处理速度测试 </a:t>
            </a: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1D039DDA-24AB-3951-F512-B572B2B11BCA}"/>
              </a:ext>
            </a:extLst>
          </p:cNvPr>
          <p:cNvSpPr txBox="1"/>
          <p:nvPr/>
        </p:nvSpPr>
        <p:spPr>
          <a:xfrm>
            <a:off x="836913" y="3766064"/>
            <a:ext cx="401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结果表格 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最相关的几列如右边所示</a:t>
            </a:r>
          </a:p>
        </p:txBody>
      </p:sp>
      <p:sp>
        <p:nvSpPr>
          <p:cNvPr id="19" name="文本框 2">
            <a:extLst>
              <a:ext uri="{FF2B5EF4-FFF2-40B4-BE49-F238E27FC236}">
                <a16:creationId xmlns:a16="http://schemas.microsoft.com/office/drawing/2014/main" id="{E4357C14-567C-0CF3-ACB2-E77BADF8C552}"/>
              </a:ext>
            </a:extLst>
          </p:cNvPr>
          <p:cNvSpPr txBox="1"/>
          <p:nvPr/>
        </p:nvSpPr>
        <p:spPr>
          <a:xfrm>
            <a:off x="836913" y="890063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计分方式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440F8D4-75FF-127A-EBF4-0C801F9A3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3" y="1690216"/>
            <a:ext cx="3105349" cy="1882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4AFE4B1-B48A-ACC2-F3D7-4B7857EB4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0" y="4317567"/>
            <a:ext cx="3386828" cy="203878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2D28D49-0B45-CC20-976A-324DCCF512F5}"/>
              </a:ext>
            </a:extLst>
          </p:cNvPr>
          <p:cNvSpPr txBox="1"/>
          <p:nvPr/>
        </p:nvSpPr>
        <p:spPr>
          <a:xfrm>
            <a:off x="5728826" y="918603"/>
            <a:ext cx="55202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模式比较处理速度测试的计分方式通常基于反应时间和正确率，具体可以关注以下几个方面：</a:t>
            </a:r>
          </a:p>
          <a:p>
            <a:pPr indent="267970" algn="just"/>
            <a:r>
              <a:rPr lang="zh-CN" altLang="zh-CN" sz="1800" b="1" kern="100" dirty="0">
                <a:solidFill>
                  <a:srgbClr val="C00000"/>
                </a:solidFill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正确率：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计算参与者在任务中的正确回答比例。</a:t>
            </a:r>
          </a:p>
          <a:p>
            <a:pPr indent="267970" algn="just"/>
            <a:r>
              <a:rPr lang="zh-CN" altLang="zh-CN" sz="1800" b="1" kern="100" dirty="0">
                <a:solidFill>
                  <a:srgbClr val="C00000"/>
                </a:solidFill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反应时间：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计算参与者在任务中的平均反应时间。只计算正确试次的反应时间，且反应时间必须大于或等于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100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毫秒，且不超过个体平均反应时间的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个标准差。</a:t>
            </a:r>
          </a:p>
        </p:txBody>
      </p:sp>
      <p:sp>
        <p:nvSpPr>
          <p:cNvPr id="22" name="文本框 6">
            <a:extLst>
              <a:ext uri="{FF2B5EF4-FFF2-40B4-BE49-F238E27FC236}">
                <a16:creationId xmlns:a16="http://schemas.microsoft.com/office/drawing/2014/main" id="{3160F5EF-870B-E655-4ED8-9B94A174375E}"/>
              </a:ext>
            </a:extLst>
          </p:cNvPr>
          <p:cNvSpPr txBox="1"/>
          <p:nvPr/>
        </p:nvSpPr>
        <p:spPr>
          <a:xfrm>
            <a:off x="5728826" y="3217030"/>
            <a:ext cx="5520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练习试次：</a:t>
            </a:r>
            <a:endParaRPr lang="en-US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prac_response.corr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练习试次的正确率，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1=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正确，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0=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错误；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prac_response.rt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练习试次的反应时（单位：秒）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prac_cond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：练习试次类型，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same=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左右两边图案相同，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different=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左右两边图案不同</a:t>
            </a:r>
            <a:endParaRPr lang="en-US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kern="100" dirty="0">
                <a:ea typeface="SimHei" panose="02010609060101010101" pitchFamily="49" charset="-122"/>
                <a:cs typeface="Arial" panose="020B0604020202020204" pitchFamily="34" charset="0"/>
              </a:rPr>
              <a:t>正式试次：</a:t>
            </a:r>
            <a:endParaRPr lang="zh-CN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response.corr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：正式实验试次的正确率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response.rt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：正式实验试次的反应时（单位：秒）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cond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正式实验试次类型</a:t>
            </a: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FA63853E-3058-D9D1-279C-A43E95E3D5D1}"/>
              </a:ext>
            </a:extLst>
          </p:cNvPr>
          <p:cNvSpPr txBox="1"/>
          <p:nvPr/>
        </p:nvSpPr>
        <p:spPr>
          <a:xfrm>
            <a:off x="836913" y="1235725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Processing speed –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zh-CN" altLang="en-US" b="1" noProof="0" dirty="0">
                <a:solidFill>
                  <a:prstClr val="black"/>
                </a:solidFill>
                <a:ea typeface="SimHei" panose="02010609060101010101" pitchFamily="49" charset="-122"/>
                <a:cs typeface="Arial" panose="020B0604020202020204" pitchFamily="34" charset="0"/>
              </a:rPr>
              <a:t>模式比较处理速度任务</a:t>
            </a:r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7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1">
            <a:extLst>
              <a:ext uri="{FF2B5EF4-FFF2-40B4-BE49-F238E27FC236}">
                <a16:creationId xmlns:a16="http://schemas.microsoft.com/office/drawing/2014/main" id="{9E08996A-B750-8140-A5DC-1714CAA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24F90A34-DC7A-7845-8A8A-17F8091051A2}" type="slidenum">
              <a:rPr lang="zh-CN" altLang="en-US">
                <a:solidFill>
                  <a:srgbClr val="898989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srgbClr val="898989"/>
              </a:solidFill>
            </a:endParaRPr>
          </a:p>
        </p:txBody>
      </p:sp>
      <p:sp>
        <p:nvSpPr>
          <p:cNvPr id="14" name="Rectangle 965">
            <a:extLst>
              <a:ext uri="{FF2B5EF4-FFF2-40B4-BE49-F238E27FC236}">
                <a16:creationId xmlns:a16="http://schemas.microsoft.com/office/drawing/2014/main" id="{D29E6225-3A6C-8C9A-87F1-48CB9E4BC8D9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42"/>
            <a:ext cx="12192000" cy="707850"/>
          </a:xfrm>
          <a:prstGeom prst="rect">
            <a:avLst/>
          </a:prstGeom>
          <a:solidFill>
            <a:srgbClr val="660774"/>
          </a:solidFill>
          <a:ln cap="flat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2" tIns="45702" rIns="91402" bIns="45702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宋体" charset="0"/>
              </a:defRPr>
            </a:lvl5pPr>
            <a:lvl6pPr marL="4570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024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0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052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N-Back </a:t>
            </a:r>
            <a:r>
              <a:rPr lang="zh-CN" altLang="en-US" sz="4000" b="1" kern="0" dirty="0">
                <a:solidFill>
                  <a:prstClr val="white"/>
                </a:solidFill>
                <a:latin typeface="Arial"/>
                <a:ea typeface="黑体" panose="02010609060101010101" pitchFamily="49" charset="-122"/>
                <a:cs typeface="Arial"/>
              </a:rPr>
              <a:t>测试 </a:t>
            </a:r>
          </a:p>
        </p:txBody>
      </p:sp>
      <p:sp>
        <p:nvSpPr>
          <p:cNvPr id="9" name="文本框 2">
            <a:extLst>
              <a:ext uri="{FF2B5EF4-FFF2-40B4-BE49-F238E27FC236}">
                <a16:creationId xmlns:a16="http://schemas.microsoft.com/office/drawing/2014/main" id="{01FA9223-E291-4377-7CDB-81F1696F7CCE}"/>
              </a:ext>
            </a:extLst>
          </p:cNvPr>
          <p:cNvSpPr txBox="1"/>
          <p:nvPr/>
        </p:nvSpPr>
        <p:spPr>
          <a:xfrm>
            <a:off x="609600" y="3151449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实验设计</a:t>
            </a: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A4DBC8F9-8882-DAB3-C7A8-B140864009C9}"/>
              </a:ext>
            </a:extLst>
          </p:cNvPr>
          <p:cNvSpPr txBox="1"/>
          <p:nvPr/>
        </p:nvSpPr>
        <p:spPr>
          <a:xfrm>
            <a:off x="609600" y="3640956"/>
            <a:ext cx="5274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首先呈现一个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“+”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注视点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500 </a:t>
            </a: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，然后呈现刺激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760 </a:t>
            </a: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，刺激之间的空屏为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1500 </a:t>
            </a:r>
            <a:r>
              <a:rPr lang="en-US" altLang="zh-CN" sz="1800" kern="100" dirty="0" err="1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ms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，要求被试在看到刺激后又快又好地做出反应；</a:t>
            </a:r>
          </a:p>
          <a:p>
            <a:pPr indent="266700" algn="just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练习实验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10 trials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，正确率需达到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60%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才能够进入正式实验，练习实验每个试次提供正误反馈；</a:t>
            </a:r>
          </a:p>
          <a:p>
            <a:pPr indent="266700" algn="just"/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正式实验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10 trials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为一个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，共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4 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en-US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blocks</a:t>
            </a:r>
            <a:r>
              <a:rPr lang="zh-C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，试次后无正误反馈；</a:t>
            </a:r>
          </a:p>
          <a:p>
            <a:pPr indent="266400"/>
            <a:r>
              <a:rPr lang="zh-CN" altLang="zh-CN" sz="18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实验结束后自动下载数据。</a:t>
            </a:r>
            <a:r>
              <a:rPr lang="zh-CN" altLang="zh-CN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zh-CN" altLang="zh-CN" sz="1800" kern="100" dirty="0">
              <a:effectLst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08B4DE-5008-6935-84D2-C30923B1CF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90" y="1797367"/>
            <a:ext cx="5274310" cy="3263265"/>
          </a:xfrm>
          <a:prstGeom prst="rect">
            <a:avLst/>
          </a:prstGeom>
        </p:spPr>
      </p:pic>
      <p:sp>
        <p:nvSpPr>
          <p:cNvPr id="8" name="文本框 2">
            <a:extLst>
              <a:ext uri="{FF2B5EF4-FFF2-40B4-BE49-F238E27FC236}">
                <a16:creationId xmlns:a16="http://schemas.microsoft.com/office/drawing/2014/main" id="{D414C1FB-D698-3866-5E71-F78326C7097C}"/>
              </a:ext>
            </a:extLst>
          </p:cNvPr>
          <p:cNvSpPr txBox="1"/>
          <p:nvPr/>
        </p:nvSpPr>
        <p:spPr>
          <a:xfrm>
            <a:off x="609599" y="1029458"/>
            <a:ext cx="153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ea typeface="SimHei" panose="02010609060101010101" pitchFamily="49" charset="-122"/>
                <a:cs typeface="Arial" panose="020B0604020202020204" pitchFamily="34" charset="0"/>
              </a:rPr>
              <a:t>实验说明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:a16="http://schemas.microsoft.com/office/drawing/2014/main" id="{61B6FE35-199D-C341-1404-221A1E00AC33}"/>
              </a:ext>
            </a:extLst>
          </p:cNvPr>
          <p:cNvSpPr txBox="1"/>
          <p:nvPr/>
        </p:nvSpPr>
        <p:spPr>
          <a:xfrm>
            <a:off x="609600" y="1398790"/>
            <a:ext cx="51327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N-back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任务是一种用于评估和训练工作记忆的任务。该测试要求参与者将当前呈现的刺激与之前第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n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个刺激进行比较，以判断它们是否相同。例如，当</a:t>
            </a:r>
            <a:r>
              <a:rPr lang="en" altLang="zh-CN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n=2</a:t>
            </a:r>
            <a:r>
              <a:rPr lang="zh-CN" altLang="en-US" sz="1800" kern="100" dirty="0">
                <a:effectLst/>
                <a:ea typeface="SimHei" panose="02010609060101010101" pitchFamily="49" charset="-122"/>
                <a:cs typeface="Arial" panose="020B0604020202020204" pitchFamily="34" charset="0"/>
              </a:rPr>
              <a:t>时，比较的是当前刺激和前面相隔一个位次的刺激是否相同。</a:t>
            </a:r>
          </a:p>
        </p:txBody>
      </p:sp>
    </p:spTree>
    <p:extLst>
      <p:ext uri="{BB962C8B-B14F-4D97-AF65-F5344CB8AC3E}">
        <p14:creationId xmlns:p14="http://schemas.microsoft.com/office/powerpoint/2010/main" val="1531820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2567</Words>
  <Application>Microsoft Macintosh PowerPoint</Application>
  <PresentationFormat>Widescreen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等线</vt:lpstr>
      <vt:lpstr>等线 Light</vt:lpstr>
      <vt:lpstr>SimHei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辰囡 武</dc:creator>
  <cp:lastModifiedBy>YAN Chao-Gan</cp:lastModifiedBy>
  <cp:revision>1</cp:revision>
  <dcterms:created xsi:type="dcterms:W3CDTF">2024-11-12T09:46:41Z</dcterms:created>
  <dcterms:modified xsi:type="dcterms:W3CDTF">2026-03-27T23:55:49Z</dcterms:modified>
</cp:coreProperties>
</file>